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21"/>
  </p:notesMasterIdLst>
  <p:sldIdLst>
    <p:sldId id="256" r:id="rId2"/>
    <p:sldId id="257" r:id="rId3"/>
    <p:sldId id="267" r:id="rId4"/>
    <p:sldId id="268" r:id="rId5"/>
    <p:sldId id="258" r:id="rId6"/>
    <p:sldId id="265" r:id="rId7"/>
    <p:sldId id="269" r:id="rId8"/>
    <p:sldId id="261" r:id="rId9"/>
    <p:sldId id="260" r:id="rId10"/>
    <p:sldId id="262" r:id="rId11"/>
    <p:sldId id="263" r:id="rId12"/>
    <p:sldId id="264" r:id="rId13"/>
    <p:sldId id="272" r:id="rId14"/>
    <p:sldId id="274" r:id="rId15"/>
    <p:sldId id="273" r:id="rId16"/>
    <p:sldId id="277" r:id="rId17"/>
    <p:sldId id="276" r:id="rId18"/>
    <p:sldId id="278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6724" autoAdjust="0"/>
  </p:normalViewPr>
  <p:slideViewPr>
    <p:cSldViewPr snapToGrid="0">
      <p:cViewPr varScale="1">
        <p:scale>
          <a:sx n="107" d="100"/>
          <a:sy n="107" d="100"/>
        </p:scale>
        <p:origin x="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B8883-F15C-4CA5-ABFF-7F457B736FEC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33DCC-231E-46DC-8E29-83BEE36634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6406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Obrázek byl generován </a:t>
            </a:r>
            <a:r>
              <a:rPr lang="cs-CZ" dirty="0" err="1"/>
              <a:t>ai</a:t>
            </a:r>
            <a:r>
              <a:rPr lang="cs-CZ" dirty="0"/>
              <a:t> proto je tak </a:t>
            </a:r>
            <a:r>
              <a:rPr lang="cs-CZ" dirty="0" err="1"/>
              <a:t>random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25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Přečti není co k tomu říct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308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Dělí se na 7 modelů 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400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</a:t>
            </a:r>
            <a:r>
              <a:rPr lang="cs-CZ" dirty="0" err="1"/>
              <a:t>pravo</a:t>
            </a:r>
            <a:r>
              <a:rPr lang="cs-CZ" dirty="0"/>
              <a:t> můžete vidět jak vypadá </a:t>
            </a:r>
            <a:r>
              <a:rPr lang="cs-CZ" dirty="0" err="1"/>
              <a:t>rasbian</a:t>
            </a:r>
            <a:endParaRPr lang="cs-CZ" dirty="0"/>
          </a:p>
          <a:p>
            <a:r>
              <a:rPr lang="cs-CZ" dirty="0" err="1"/>
              <a:t>Ubuntu</a:t>
            </a:r>
            <a:r>
              <a:rPr lang="cs-CZ" dirty="0"/>
              <a:t> anebo jakýkoliv </a:t>
            </a:r>
            <a:r>
              <a:rPr lang="cs-CZ" dirty="0" err="1"/>
              <a:t>jin´á</a:t>
            </a:r>
            <a:r>
              <a:rPr lang="cs-CZ" dirty="0"/>
              <a:t> verze </a:t>
            </a:r>
            <a:r>
              <a:rPr lang="cs-CZ" dirty="0" err="1"/>
              <a:t>linuxu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805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Arm</a:t>
            </a:r>
            <a:r>
              <a:rPr lang="cs-CZ" dirty="0"/>
              <a:t> procesor je procesor který se </a:t>
            </a:r>
            <a:r>
              <a:rPr lang="cs-CZ" dirty="0" err="1"/>
              <a:t>používa</a:t>
            </a:r>
            <a:r>
              <a:rPr lang="cs-CZ" dirty="0"/>
              <a:t> v mobilních zařízeních nebo v mini počítačích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0811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Retropie</a:t>
            </a:r>
            <a:r>
              <a:rPr lang="cs-CZ" dirty="0"/>
              <a:t> je os a </a:t>
            </a:r>
            <a:r>
              <a:rPr lang="cs-CZ" dirty="0" err="1"/>
              <a:t>Retroarch</a:t>
            </a:r>
            <a:r>
              <a:rPr lang="cs-CZ" dirty="0"/>
              <a:t> je Software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092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 tomu je potřeba rychlá </a:t>
            </a:r>
            <a:r>
              <a:rPr lang="cs-CZ" dirty="0" err="1"/>
              <a:t>micro</a:t>
            </a:r>
            <a:r>
              <a:rPr lang="cs-CZ" dirty="0"/>
              <a:t> </a:t>
            </a:r>
            <a:r>
              <a:rPr lang="cs-CZ" dirty="0" err="1"/>
              <a:t>sd</a:t>
            </a:r>
            <a:r>
              <a:rPr lang="cs-CZ" dirty="0"/>
              <a:t> karta +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pak se to dělá nějak přes </a:t>
            </a:r>
            <a:r>
              <a:rPr lang="cs-CZ" dirty="0" err="1"/>
              <a:t>ubuntu</a:t>
            </a:r>
            <a:r>
              <a:rPr lang="cs-CZ" dirty="0"/>
              <a:t> server něco ale to je moc složitý na vysvětlení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001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4094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 to ´dobrá věc nevím co k tomu říct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381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280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798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1345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9042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418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2417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8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0355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544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395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166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77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677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68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570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290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008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4178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mahimasachan/internet-of-things-raspberry-pi-home-automation-system-based-on-iot-d94cac70a7c1" TargetMode="External"/><Relationship Id="rId3" Type="http://schemas.openxmlformats.org/officeDocument/2006/relationships/hyperlink" Target="https://commons.wikimedia.org/wiki/File:Raspberry_Pi_2_Model_B_1G_%2815807385273%29.png" TargetMode="External"/><Relationship Id="rId7" Type="http://schemas.openxmlformats.org/officeDocument/2006/relationships/hyperlink" Target="https://commons.wikimedia.org/wiki/File:Python_logo_01.svg" TargetMode="External"/><Relationship Id="rId2" Type="http://schemas.openxmlformats.org/officeDocument/2006/relationships/hyperlink" Target="https://commons.wikimedia.org/wiki/File:Raspberry_Pi_4_Model_B_-_Top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Rapberry_Pi_OS_Screenshot_2021-12-02_de.png" TargetMode="External"/><Relationship Id="rId5" Type="http://schemas.openxmlformats.org/officeDocument/2006/relationships/hyperlink" Target="https://commons.wikimedia.org/wiki/File:20210309_Raspberry_Pi_400.jpg" TargetMode="External"/><Relationship Id="rId4" Type="http://schemas.openxmlformats.org/officeDocument/2006/relationships/hyperlink" Target="https://commons.wikimedia.org/wiki/File:Raspberry_Pi_3_Model_B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Raspberry_pi" TargetMode="External"/><Relationship Id="rId2" Type="http://schemas.openxmlformats.org/officeDocument/2006/relationships/hyperlink" Target="https://www.itnetwork.cz/hardware-pc/raspberry-pi/velka-rodina-raspberry-pi-prehled-modelu-a-jejich-funkc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BB37A3-7997-1E3A-EB1C-9343D06DA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A52203C-392D-CDF7-0AE8-6212F53F5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Richard Formánek</a:t>
            </a:r>
          </a:p>
        </p:txBody>
      </p:sp>
    </p:spTree>
    <p:extLst>
      <p:ext uri="{BB962C8B-B14F-4D97-AF65-F5344CB8AC3E}">
        <p14:creationId xmlns:p14="http://schemas.microsoft.com/office/powerpoint/2010/main" val="40179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A6B631-CC68-847F-3C2F-A71B84BE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3b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4813CF7-B4B6-5461-BCB6-B7D49F609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82536"/>
            <a:ext cx="4222771" cy="4965864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Vydán v roce 2016</a:t>
            </a:r>
          </a:p>
          <a:p>
            <a:r>
              <a:rPr lang="cs-CZ" dirty="0"/>
              <a:t>Opět výrazný pokrok</a:t>
            </a:r>
          </a:p>
          <a:p>
            <a:r>
              <a:rPr lang="cs-CZ" dirty="0"/>
              <a:t>Podporuje bezdrátové připojení</a:t>
            </a:r>
          </a:p>
          <a:p>
            <a:r>
              <a:rPr lang="cs-CZ" dirty="0"/>
              <a:t>Hardware </a:t>
            </a:r>
            <a:r>
              <a:rPr lang="cs-CZ" dirty="0" err="1"/>
              <a:t>specs</a:t>
            </a:r>
            <a:r>
              <a:rPr lang="cs-CZ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1,2GHz 	čtyřjádrový procesor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1gb 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HDMI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Slot pro SD kartu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4 USB porty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Ethernet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Jack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 err="1"/>
              <a:t>WiFi</a:t>
            </a:r>
            <a:r>
              <a:rPr lang="cs-CZ" dirty="0"/>
              <a:t> a Bluetooth připojení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9D2C88-B60D-C084-530D-9373A532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84" y="1644570"/>
            <a:ext cx="5424916" cy="356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573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/>
    </mc:Choice>
    <mc:Fallback>
      <p:transition spd="slow" advTm="1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0DC424-561C-F02E-18B7-5F05B20D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4B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1DE60D-691B-AA51-2958-96304E67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247" y="1304830"/>
            <a:ext cx="4537467" cy="5100452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Vydán v roce 2019</a:t>
            </a:r>
          </a:p>
          <a:p>
            <a:r>
              <a:rPr lang="cs-CZ" dirty="0"/>
              <a:t>Opět výrazný pokrok</a:t>
            </a:r>
          </a:p>
          <a:p>
            <a:r>
              <a:rPr lang="cs-CZ" dirty="0"/>
              <a:t>Má rychlejší procesor, více možností RAM a podporu pro 4k monitory</a:t>
            </a:r>
          </a:p>
          <a:p>
            <a:r>
              <a:rPr lang="cs-CZ" dirty="0"/>
              <a:t>Hardware </a:t>
            </a:r>
            <a:r>
              <a:rPr lang="cs-CZ" dirty="0" err="1"/>
              <a:t>specs</a:t>
            </a:r>
            <a:r>
              <a:rPr lang="cs-CZ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1.5 GHz čtyřjádrový procesor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1,2,4,8 GB </a:t>
            </a:r>
            <a:r>
              <a:rPr lang="cs-CZ" dirty="0" err="1"/>
              <a:t>ram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HDMI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Slot pro SD kartu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Ethernet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2 </a:t>
            </a:r>
            <a:r>
              <a:rPr lang="cs-CZ" dirty="0" err="1"/>
              <a:t>usb</a:t>
            </a:r>
            <a:r>
              <a:rPr lang="cs-CZ" dirty="0"/>
              <a:t> 2.0 porty a 2usb 3.0 porty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Jack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Wifi a Bluetooth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AFEB0-4389-3F19-17B5-78BDDC49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91" y="1187354"/>
            <a:ext cx="6332603" cy="42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3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71F41E-C414-A681-C85B-B3ED665F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400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7384A1-29F3-3A45-1991-2A51D612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00348"/>
            <a:ext cx="4774974" cy="5296395"/>
          </a:xfrm>
        </p:spPr>
        <p:txBody>
          <a:bodyPr/>
          <a:lstStyle/>
          <a:p>
            <a:r>
              <a:rPr lang="cs-CZ" dirty="0"/>
              <a:t>Vydán v roce 2020</a:t>
            </a:r>
          </a:p>
          <a:p>
            <a:r>
              <a:rPr lang="cs-CZ" dirty="0"/>
              <a:t>All in </a:t>
            </a:r>
            <a:r>
              <a:rPr lang="cs-CZ" dirty="0" err="1"/>
              <a:t>one</a:t>
            </a:r>
            <a:r>
              <a:rPr lang="cs-CZ" dirty="0"/>
              <a:t> počítač v klávesnici</a:t>
            </a:r>
          </a:p>
          <a:p>
            <a:r>
              <a:rPr lang="cs-CZ" dirty="0"/>
              <a:t>Hardware </a:t>
            </a:r>
            <a:r>
              <a:rPr lang="cs-CZ" dirty="0" err="1"/>
              <a:t>specs</a:t>
            </a:r>
            <a:r>
              <a:rPr lang="cs-CZ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1,8Ghz čtyřjádrový procesor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4Gb </a:t>
            </a:r>
            <a:r>
              <a:rPr lang="cs-CZ" dirty="0" err="1"/>
              <a:t>ram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 err="1"/>
              <a:t>Hdmi</a:t>
            </a:r>
            <a:r>
              <a:rPr lang="cs-CZ" dirty="0"/>
              <a:t>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Slot pro </a:t>
            </a:r>
            <a:r>
              <a:rPr lang="cs-CZ" dirty="0" err="1"/>
              <a:t>sd</a:t>
            </a:r>
            <a:r>
              <a:rPr lang="cs-CZ" dirty="0"/>
              <a:t> kartu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Ethernet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2 </a:t>
            </a:r>
            <a:r>
              <a:rPr lang="cs-CZ" dirty="0" err="1"/>
              <a:t>usb</a:t>
            </a:r>
            <a:r>
              <a:rPr lang="cs-CZ" dirty="0"/>
              <a:t> 2.0 porty a 2usb 3.0 porty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Jack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Wifi a Bluetooth připojení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2CC66B-0370-E738-8A11-5CD5F2C6F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87" y="2193131"/>
            <a:ext cx="4657725" cy="349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4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AD9F29-CEEC-D698-27B0-5962741C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Hraní na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837ACF-CD46-D23B-B1D8-6761830A8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76"/>
            <a:ext cx="8965758" cy="1005040"/>
          </a:xfrm>
        </p:spPr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Retropie</a:t>
            </a:r>
            <a:r>
              <a:rPr lang="cs-CZ" dirty="0"/>
              <a:t> nebo </a:t>
            </a:r>
            <a:r>
              <a:rPr lang="cs-CZ" dirty="0" err="1"/>
              <a:t>Retroarch</a:t>
            </a:r>
            <a:r>
              <a:rPr lang="cs-CZ" dirty="0"/>
              <a:t> lze emulovat </a:t>
            </a:r>
          </a:p>
          <a:p>
            <a:endParaRPr lang="cs-CZ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B4FB0B2-1738-AABB-94A3-30E26D3F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02432"/>
            <a:ext cx="4165973" cy="100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UIZ: Tell us the name of these PS1 games from their screenshots | JOE.co.uk">
            <a:extLst>
              <a:ext uri="{FF2B5EF4-FFF2-40B4-BE49-F238E27FC236}">
                <a16:creationId xmlns:a16="http://schemas.microsoft.com/office/drawing/2014/main" id="{DB45B4FC-3E49-BB2F-2C3D-272E39586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27" y="1732636"/>
            <a:ext cx="41910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450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3C6C0A-EC10-0D75-DAC6-A2CD3D3D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Minecraft Server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7DD7230-BBD9-34E6-18AF-2073E196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PineCraft</a:t>
            </a:r>
            <a:endParaRPr lang="cs-CZ" dirty="0"/>
          </a:p>
        </p:txBody>
      </p:sp>
      <p:pic>
        <p:nvPicPr>
          <p:cNvPr id="12290" name="Picture 2" descr="ameriBlog — Tagged &quot;Banana_Pi&quot; — ameriDroid">
            <a:extLst>
              <a:ext uri="{FF2B5EF4-FFF2-40B4-BE49-F238E27FC236}">
                <a16:creationId xmlns:a16="http://schemas.microsoft.com/office/drawing/2014/main" id="{F0995C84-3680-A745-0941-3FEB4458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9" y="2292698"/>
            <a:ext cx="5098603" cy="307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here do Minecraft screenshots go? Storage source of in-game screenshots  revealed">
            <a:extLst>
              <a:ext uri="{FF2B5EF4-FFF2-40B4-BE49-F238E27FC236}">
                <a16:creationId xmlns:a16="http://schemas.microsoft.com/office/drawing/2014/main" id="{F898C3B0-50C7-FE1D-75F6-277441570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9006"/>
            <a:ext cx="5612952" cy="315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3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B2773D-02E6-61CF-5368-9BED809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Htpc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4D1906-CBBF-39A6-B9DB-40519A723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 pomocí </a:t>
            </a:r>
            <a:r>
              <a:rPr lang="cs-CZ" dirty="0" err="1"/>
              <a:t>OpenElec</a:t>
            </a:r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26C5F3-5AAB-916B-19CF-01D8D52B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781" y="898505"/>
            <a:ext cx="5363071" cy="519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52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7514C4-FE44-656D-4B0E-227D6E5F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domácí </a:t>
            </a:r>
            <a:r>
              <a:rPr lang="cs-CZ" dirty="0" err="1"/>
              <a:t>automizace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C604EAC-DF2F-20C3-BA53-EA99FAA8E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window</a:t>
            </a:r>
            <a:r>
              <a:rPr lang="cs-CZ" dirty="0"/>
              <a:t> nebo </a:t>
            </a:r>
            <a:r>
              <a:rPr lang="cs-CZ" dirty="0" err="1"/>
              <a:t>linuxu</a:t>
            </a:r>
            <a:r>
              <a:rPr lang="cs-CZ" dirty="0"/>
              <a:t> lze </a:t>
            </a:r>
            <a:r>
              <a:rPr lang="cs-CZ" dirty="0" err="1"/>
              <a:t>automizovat</a:t>
            </a:r>
            <a:r>
              <a:rPr lang="cs-CZ" dirty="0"/>
              <a:t> domácnost</a:t>
            </a:r>
          </a:p>
          <a:p>
            <a:r>
              <a:rPr lang="cs-CZ" dirty="0"/>
              <a:t>Např. Monitorovací systém, Chytré světla, zalívání kytek</a:t>
            </a:r>
          </a:p>
        </p:txBody>
      </p:sp>
      <p:sp>
        <p:nvSpPr>
          <p:cNvPr id="4" name="AutoShape 2" descr="plants auto watering">
            <a:extLst>
              <a:ext uri="{FF2B5EF4-FFF2-40B4-BE49-F238E27FC236}">
                <a16:creationId xmlns:a16="http://schemas.microsoft.com/office/drawing/2014/main" id="{1DDD4FDD-EA88-5D3B-2F87-1790F94468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429000"/>
            <a:ext cx="3048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F80F04E2-2F34-F06A-819A-AB883395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31" y="3260598"/>
            <a:ext cx="5048250" cy="283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9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BBC000-E47F-A45E-13D0-56F6AB44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AD6283-3A0D-31EE-F1E3-03E231EF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478" y="1223158"/>
            <a:ext cx="9589078" cy="5522026"/>
          </a:xfrm>
        </p:spPr>
        <p:txBody>
          <a:bodyPr/>
          <a:lstStyle/>
          <a:p>
            <a:r>
              <a:rPr lang="cs-CZ" dirty="0">
                <a:hlinkClick r:id="rId2"/>
              </a:rPr>
              <a:t>https://commons.wikimedia.org/wiki/File:Raspberry_Pi_4_Model_B_-_Top.jpg</a:t>
            </a:r>
            <a:endParaRPr lang="cs-CZ" dirty="0"/>
          </a:p>
          <a:p>
            <a:r>
              <a:rPr lang="cs-CZ" dirty="0">
                <a:hlinkClick r:id="rId3"/>
              </a:rPr>
              <a:t>https://commons.wikimedia.org/wiki/File:Raspberry_Pi_2_Model_B_1G_%2815807385273%29.png</a:t>
            </a:r>
            <a:endParaRPr lang="cs-CZ" dirty="0"/>
          </a:p>
          <a:p>
            <a:r>
              <a:rPr lang="cs-CZ" dirty="0">
                <a:hlinkClick r:id="rId4"/>
              </a:rPr>
              <a:t>https://commons.wikimedia.org/wiki/File:Raspberry_Pi_3_Model_B.png</a:t>
            </a:r>
            <a:endParaRPr lang="cs-CZ" dirty="0"/>
          </a:p>
          <a:p>
            <a:r>
              <a:rPr lang="cs-CZ" dirty="0">
                <a:hlinkClick r:id="rId5"/>
              </a:rPr>
              <a:t>https://commons.wikimedia.org/wiki/File:20210309_Raspberry_Pi_400.jpg</a:t>
            </a:r>
            <a:endParaRPr lang="cs-CZ" dirty="0"/>
          </a:p>
          <a:p>
            <a:r>
              <a:rPr lang="cs-CZ" dirty="0">
                <a:hlinkClick r:id="rId6"/>
              </a:rPr>
              <a:t>https://commons.wikimedia.org/wiki/File:Rapberry_Pi_OS_Screenshot_2021-12-02_de.png</a:t>
            </a:r>
            <a:endParaRPr lang="cs-CZ" dirty="0"/>
          </a:p>
          <a:p>
            <a:r>
              <a:rPr lang="cs-CZ" dirty="0">
                <a:hlinkClick r:id="rId7"/>
              </a:rPr>
              <a:t>https://commons.wikimedia.org/wiki/File:Python_logo_01.svg</a:t>
            </a:r>
            <a:endParaRPr lang="cs-CZ" dirty="0"/>
          </a:p>
          <a:p>
            <a:r>
              <a:rPr lang="cs-CZ" dirty="0">
                <a:hlinkClick r:id="rId8"/>
              </a:rPr>
              <a:t>https://medium.com/@mahimasachan/internet-of-things-raspberry-pi-home-automation-system-based-on-iot-d94cac70a7c1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2348925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69323A-41CE-6C93-9D66-383E81E8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3FB53C9-A462-9D85-B663-E262BAB7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Velká rodina </a:t>
            </a:r>
            <a:r>
              <a:rPr lang="cs-CZ" b="0" i="0" dirty="0" err="1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raspberry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cs-CZ" b="0" i="0" dirty="0" err="1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pi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 přehled modelů a jejich funkcí. In: </a:t>
            </a:r>
            <a:r>
              <a:rPr lang="cs-CZ" b="0" i="1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Itnetwork.cz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 [online]. Česká Republika: itnetwork.cz, 2020 [cit. 2023-01-17]. Dostupné z: 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  <a:hlinkClick r:id="rId2"/>
              </a:rPr>
              <a:t>https://www.itnetwork.cz/hardware-pc/raspberry-pi/velka-rodina-raspberry-pi-prehled-modelu-a-jejich-funkci</a:t>
            </a:r>
            <a:endParaRPr lang="cs-CZ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cs-CZ" dirty="0" err="1">
                <a:solidFill>
                  <a:srgbClr val="DCDDDE"/>
                </a:solidFill>
                <a:latin typeface="gg sans"/>
              </a:rPr>
              <a:t>Rasberry</a:t>
            </a:r>
            <a:r>
              <a:rPr lang="cs-CZ" dirty="0">
                <a:solidFill>
                  <a:srgbClr val="DCDDDE"/>
                </a:solidFill>
                <a:latin typeface="gg sans"/>
              </a:rPr>
              <a:t> </a:t>
            </a:r>
            <a:r>
              <a:rPr lang="cs-CZ" dirty="0" err="1">
                <a:solidFill>
                  <a:srgbClr val="DCDDDE"/>
                </a:solidFill>
                <a:latin typeface="gg sans"/>
              </a:rPr>
              <a:t>pi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. In: Wikipedia: </a:t>
            </a:r>
            <a:r>
              <a:rPr lang="cs-CZ" b="0" i="0" dirty="0" err="1">
                <a:solidFill>
                  <a:srgbClr val="DCDDDE"/>
                </a:solidFill>
                <a:effectLst/>
                <a:latin typeface="gg sans"/>
              </a:rPr>
              <a:t>the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 free </a:t>
            </a:r>
            <a:r>
              <a:rPr lang="cs-CZ" b="0" i="0" dirty="0" err="1">
                <a:solidFill>
                  <a:srgbClr val="DCDDDE"/>
                </a:solidFill>
                <a:effectLst/>
                <a:latin typeface="gg sans"/>
              </a:rPr>
              <a:t>encyclopedia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 [online]. San Francisco (CA): </a:t>
            </a:r>
            <a:r>
              <a:rPr lang="cs-CZ" b="0" i="0" dirty="0" err="1">
                <a:solidFill>
                  <a:srgbClr val="DCDDDE"/>
                </a:solidFill>
                <a:effectLst/>
                <a:latin typeface="gg sans"/>
              </a:rPr>
              <a:t>Wikimedia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 </a:t>
            </a:r>
            <a:r>
              <a:rPr lang="cs-CZ" b="0" i="0" dirty="0" err="1">
                <a:solidFill>
                  <a:srgbClr val="DCDDDE"/>
                </a:solidFill>
                <a:effectLst/>
                <a:latin typeface="gg sans"/>
              </a:rPr>
              <a:t>Foundation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, 2001- [cit. 2023-01-17]. Dostupné z: </a:t>
            </a:r>
            <a:r>
              <a:rPr lang="cs-CZ" dirty="0">
                <a:latin typeface="gg sans"/>
                <a:hlinkClick r:id="rId3"/>
              </a:rPr>
              <a:t>https://cs.wikipedia.org/wiki/Raspberry_pi</a:t>
            </a:r>
            <a:r>
              <a:rPr lang="cs-CZ" dirty="0">
                <a:latin typeface="gg sans"/>
              </a:rPr>
              <a:t> </a:t>
            </a:r>
          </a:p>
          <a:p>
            <a:endParaRPr lang="cs-CZ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8977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07A6C-38BF-856F-472E-C5B8952F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A46027-0B2F-673F-2CB1-719C733EA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https://github.com/rfc79/Prezentace.git</a:t>
            </a:r>
          </a:p>
        </p:txBody>
      </p:sp>
    </p:spTree>
    <p:extLst>
      <p:ext uri="{BB962C8B-B14F-4D97-AF65-F5344CB8AC3E}">
        <p14:creationId xmlns:p14="http://schemas.microsoft.com/office/powerpoint/2010/main" val="353741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63A3E026-9DDE-806C-1268-FFCE0AD4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Představení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2A45F1-3670-B1C9-4928-BBDAF76D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16979" cy="4351338"/>
          </a:xfrm>
        </p:spPr>
        <p:txBody>
          <a:bodyPr/>
          <a:lstStyle/>
          <a:p>
            <a:r>
              <a:rPr lang="cs-CZ" dirty="0" err="1"/>
              <a:t>Rasberry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je malý počítač velikosti platební karty</a:t>
            </a:r>
          </a:p>
          <a:p>
            <a:r>
              <a:rPr lang="cs-CZ" dirty="0"/>
              <a:t>Byl vytvořen v roce 2012 v UK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971550" lvl="1" indent="-514350">
              <a:buFont typeface="+mj-lt"/>
              <a:buAutoNum type="arabicPeriod"/>
            </a:pPr>
            <a:endParaRPr lang="cs-CZ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3A5B52-B756-C24F-A54A-D792AFE1C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99" y="1085849"/>
            <a:ext cx="3018235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0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0FE4C9-8DCF-BF28-1575-D51AB3DC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Vlastnosti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4CC4A3-6A9D-5417-BFED-7DDEF47B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042"/>
            <a:ext cx="4636325" cy="4656921"/>
          </a:xfrm>
        </p:spPr>
        <p:txBody>
          <a:bodyPr/>
          <a:lstStyle/>
          <a:p>
            <a:r>
              <a:rPr lang="cs-CZ" dirty="0"/>
              <a:t>Velmi levný</a:t>
            </a:r>
          </a:p>
          <a:p>
            <a:r>
              <a:rPr lang="cs-CZ" dirty="0"/>
              <a:t>Velmi nízká spotřeba- 1W</a:t>
            </a:r>
          </a:p>
          <a:p>
            <a:r>
              <a:rPr lang="cs-CZ" dirty="0"/>
              <a:t>Zabírá málo místa</a:t>
            </a:r>
          </a:p>
          <a:p>
            <a:r>
              <a:rPr lang="cs-CZ" dirty="0"/>
              <a:t>Poskytuje zábavné prostředí pro experimentování s programováním a elektronikou.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FFDCA7-EFB6-67BE-028A-FDDE7ADE8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068" y="106871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3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6DBE01-5CC8-B986-E185-8258E053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Využití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AE907A-5031-5A37-DCBB-B228DCB6C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6621" cy="4351338"/>
          </a:xfrm>
        </p:spPr>
        <p:txBody>
          <a:bodyPr/>
          <a:lstStyle/>
          <a:p>
            <a:r>
              <a:rPr lang="cs-CZ" dirty="0"/>
              <a:t>Může z vaší staré televize udělat chytrou televizi</a:t>
            </a:r>
          </a:p>
          <a:p>
            <a:r>
              <a:rPr lang="cs-CZ" dirty="0"/>
              <a:t>Můžete na něm těžit kryptoměny</a:t>
            </a:r>
          </a:p>
          <a:p>
            <a:r>
              <a:rPr lang="cs-CZ" dirty="0"/>
              <a:t>Lze i použít jako normální počítač</a:t>
            </a:r>
          </a:p>
          <a:p>
            <a:r>
              <a:rPr lang="cs-CZ" dirty="0"/>
              <a:t>Hraní her 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610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"/>
    </mc:Choice>
    <mc:Fallback>
      <p:transition spd="slow" advTm="7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C1A0D4-A88D-4748-498E-65BDF0DC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Modely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F0BAAC-7224-5ED8-790C-182E4409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481"/>
            <a:ext cx="5794169" cy="4839194"/>
          </a:xfrm>
        </p:spPr>
        <p:txBody>
          <a:bodyPr>
            <a:normAutofit/>
          </a:bodyPr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model B- standartní model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model A- levná verze modelu B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model B+ - Drahá verze modelu B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compute</a:t>
            </a:r>
            <a:r>
              <a:rPr lang="cs-CZ" dirty="0"/>
              <a:t>- model pro průmyslové aplikace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zero</a:t>
            </a:r>
            <a:r>
              <a:rPr lang="cs-CZ" dirty="0"/>
              <a:t>- malý a levný model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pico</a:t>
            </a:r>
            <a:r>
              <a:rPr lang="cs-CZ" dirty="0"/>
              <a:t>- nejmenší a nejlevnější model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400- model je zabudován v klávesnici</a:t>
            </a:r>
          </a:p>
        </p:txBody>
      </p:sp>
    </p:spTree>
    <p:extLst>
      <p:ext uri="{BB962C8B-B14F-4D97-AF65-F5344CB8AC3E}">
        <p14:creationId xmlns:p14="http://schemas.microsoft.com/office/powerpoint/2010/main" val="16331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0"/>
    </mc:Choice>
    <mc:Fallback>
      <p:transition spd="slow" advTm="17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5BBCD5-AC7D-EC30-7D56-B4D816F4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Operační systémy pro </a:t>
            </a:r>
            <a:r>
              <a:rPr lang="cs-CZ" dirty="0" err="1"/>
              <a:t>rasberry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BA0BD9-39D0-139B-CCE6-6DF8BD9F9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84" y="1402511"/>
            <a:ext cx="8946541" cy="4891411"/>
          </a:xfrm>
        </p:spPr>
        <p:txBody>
          <a:bodyPr/>
          <a:lstStyle/>
          <a:p>
            <a:r>
              <a:rPr lang="cs-CZ" dirty="0" err="1"/>
              <a:t>Rasbian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Výchozí systém pro </a:t>
            </a:r>
            <a:r>
              <a:rPr lang="cs-CZ" dirty="0" err="1"/>
              <a:t>rasberry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Je odvozen z </a:t>
            </a:r>
            <a:r>
              <a:rPr lang="cs-CZ" dirty="0" err="1"/>
              <a:t>debianu</a:t>
            </a:r>
            <a:endParaRPr lang="cs-CZ" dirty="0"/>
          </a:p>
          <a:p>
            <a:r>
              <a:rPr lang="cs-CZ" dirty="0" err="1"/>
              <a:t>Ubuntu</a:t>
            </a:r>
            <a:r>
              <a:rPr lang="cs-CZ" dirty="0"/>
              <a:t> </a:t>
            </a:r>
          </a:p>
          <a:p>
            <a:pPr lvl="1"/>
            <a:r>
              <a:rPr lang="cs-CZ" dirty="0"/>
              <a:t>Populární alternativa pro </a:t>
            </a:r>
            <a:r>
              <a:rPr lang="cs-CZ" dirty="0" err="1"/>
              <a:t>rasbian</a:t>
            </a:r>
            <a:endParaRPr lang="cs-CZ" dirty="0"/>
          </a:p>
          <a:p>
            <a:pPr lvl="1"/>
            <a:r>
              <a:rPr lang="cs-CZ" dirty="0"/>
              <a:t>Založené na systému Linux</a:t>
            </a:r>
          </a:p>
          <a:p>
            <a:r>
              <a:rPr lang="cs-CZ" dirty="0"/>
              <a:t>Windows 10 Iot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cs-CZ" dirty="0"/>
              <a:t>Méně užívaný OS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cs-CZ" dirty="0"/>
              <a:t>Navržen pro </a:t>
            </a:r>
            <a:r>
              <a:rPr lang="cs-CZ" dirty="0" err="1"/>
              <a:t>IoT</a:t>
            </a:r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34C96C5-15DE-2606-237A-9CC3275E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56" y="2086330"/>
            <a:ext cx="57912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4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00"/>
    </mc:Choice>
    <mc:Fallback>
      <p:transition spd="slow" advTm="9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A39B95-37FC-3CED-BA99-7430D9F7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Programovací jazyky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3961C1-64A1-9521-EFE7-BA2575359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/>
          <a:lstStyle/>
          <a:p>
            <a:r>
              <a:rPr lang="cs-CZ" dirty="0"/>
              <a:t>Výchozí jazyk pro </a:t>
            </a:r>
            <a:r>
              <a:rPr lang="cs-CZ" dirty="0" err="1"/>
              <a:t>rasberry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je Python</a:t>
            </a:r>
          </a:p>
          <a:p>
            <a:r>
              <a:rPr lang="cs-CZ" dirty="0"/>
              <a:t>Ale lze použít jakýkoli jazyk který podporuje </a:t>
            </a:r>
            <a:r>
              <a:rPr lang="cs-CZ" dirty="0" err="1"/>
              <a:t>Arm</a:t>
            </a:r>
            <a:r>
              <a:rPr lang="cs-CZ" dirty="0"/>
              <a:t> procesory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0ABFEE8-16CA-C6A3-39CB-4FBB754D40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541319" cy="25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831DDFF1-6BF6-E563-B395-93A9E37C4C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3287" y="2523808"/>
            <a:ext cx="141922" cy="1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0246" name="Picture 6" descr="Python Logo PNG Transparent &amp; SVG Vector - Freebie Supply">
            <a:extLst>
              <a:ext uri="{FF2B5EF4-FFF2-40B4-BE49-F238E27FC236}">
                <a16:creationId xmlns:a16="http://schemas.microsoft.com/office/drawing/2014/main" id="{83B3685F-43CC-8F7D-9238-EC3A66AF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029" y="1493044"/>
            <a:ext cx="3206561" cy="319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119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59BB6F-3A14-26E9-82B3-748DEF68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1 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4F26B86-735E-6BE5-20C5-D03B1533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05" y="1543791"/>
            <a:ext cx="5052950" cy="430480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cs-CZ" dirty="0">
                <a:latin typeface="+mj-lt"/>
              </a:rPr>
              <a:t>První verze </a:t>
            </a:r>
            <a:r>
              <a:rPr lang="cs-CZ" dirty="0" err="1">
                <a:latin typeface="+mj-lt"/>
              </a:rPr>
              <a:t>rasberry</a:t>
            </a:r>
            <a:r>
              <a:rPr lang="cs-CZ" dirty="0">
                <a:latin typeface="+mj-lt"/>
              </a:rPr>
              <a:t> </a:t>
            </a:r>
            <a:r>
              <a:rPr lang="cs-CZ" dirty="0" err="1">
                <a:latin typeface="+mj-lt"/>
              </a:rPr>
              <a:t>pi</a:t>
            </a:r>
            <a:r>
              <a:rPr lang="cs-CZ" dirty="0">
                <a:latin typeface="+mj-lt"/>
              </a:rPr>
              <a:t> vydaná v roce 2012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cs-CZ" dirty="0">
                <a:latin typeface="+mj-lt"/>
              </a:rPr>
              <a:t>Hardware </a:t>
            </a:r>
            <a:r>
              <a:rPr lang="cs-CZ" dirty="0" err="1">
                <a:latin typeface="+mj-lt"/>
              </a:rPr>
              <a:t>specs</a:t>
            </a:r>
            <a:r>
              <a:rPr lang="cs-CZ" dirty="0">
                <a:latin typeface="+mj-lt"/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700 MHz </a:t>
            </a:r>
            <a:r>
              <a:rPr lang="cs-CZ" dirty="0" err="1">
                <a:latin typeface="+mj-lt"/>
              </a:rPr>
              <a:t>jednijádrový</a:t>
            </a:r>
            <a:r>
              <a:rPr lang="cs-CZ" dirty="0">
                <a:latin typeface="+mj-lt"/>
              </a:rPr>
              <a:t> procesor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256Mb RAM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HDMI port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Ethernet port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SD slot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2 </a:t>
            </a:r>
            <a:r>
              <a:rPr lang="cs-CZ" dirty="0" err="1">
                <a:latin typeface="+mj-lt"/>
              </a:rPr>
              <a:t>Usb</a:t>
            </a:r>
            <a:r>
              <a:rPr lang="cs-CZ" dirty="0">
                <a:latin typeface="+mj-lt"/>
              </a:rPr>
              <a:t> 2.0 porty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3,5mm audio </a:t>
            </a:r>
            <a:r>
              <a:rPr lang="cs-CZ" dirty="0" err="1">
                <a:latin typeface="+mj-lt"/>
              </a:rPr>
              <a:t>jack</a:t>
            </a:r>
            <a:endParaRPr lang="cs-CZ" dirty="0">
              <a:latin typeface="+mj-lt"/>
            </a:endParaRPr>
          </a:p>
          <a:p>
            <a:pPr lvl="1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cs-CZ" dirty="0">
              <a:latin typeface="+mj-lt"/>
            </a:endParaRPr>
          </a:p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302105-EE34-6DF9-2405-C9F4C9E80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74" y="1957388"/>
            <a:ext cx="5929849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67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2038B7-2BCC-A857-F567-7CFADB5D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2 b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74035AB-CFFF-1DC0-36FE-9C821EDAB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36" y="1619469"/>
            <a:ext cx="5172796" cy="4128188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Vydán v roce 2015</a:t>
            </a:r>
          </a:p>
          <a:p>
            <a:r>
              <a:rPr lang="cs-CZ" dirty="0"/>
              <a:t>Významný pokrok v Hardware oproti předchůdci</a:t>
            </a:r>
          </a:p>
          <a:p>
            <a:r>
              <a:rPr lang="cs-CZ" dirty="0"/>
              <a:t>Hardware </a:t>
            </a:r>
            <a:r>
              <a:rPr lang="cs-CZ" dirty="0" err="1"/>
              <a:t>specs</a:t>
            </a:r>
            <a:r>
              <a:rPr lang="cs-CZ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900MHz čtyřjádrový procesor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1GB </a:t>
            </a:r>
            <a:r>
              <a:rPr lang="cs-CZ" dirty="0" err="1"/>
              <a:t>ram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HDMI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Slot na </a:t>
            </a:r>
            <a:r>
              <a:rPr lang="cs-CZ" dirty="0" err="1"/>
              <a:t>sd</a:t>
            </a:r>
            <a:r>
              <a:rPr lang="cs-CZ" dirty="0"/>
              <a:t> kartu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4 USB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Ethernet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3,5mm audio </a:t>
            </a:r>
            <a:r>
              <a:rPr lang="cs-CZ" dirty="0" err="1"/>
              <a:t>jack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C2DAA2F-EC22-D061-5681-359632E2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32" y="1929386"/>
            <a:ext cx="5988907" cy="39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9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341</TotalTime>
  <Words>763</Words>
  <Application>Microsoft Office PowerPoint</Application>
  <PresentationFormat>Širokoúhlá obrazovka</PresentationFormat>
  <Paragraphs>140</Paragraphs>
  <Slides>19</Slides>
  <Notes>9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7" baseType="lpstr">
      <vt:lpstr>Arial</vt:lpstr>
      <vt:lpstr>Calibri</vt:lpstr>
      <vt:lpstr>Century Gothic</vt:lpstr>
      <vt:lpstr>gg sans</vt:lpstr>
      <vt:lpstr>Open Sans</vt:lpstr>
      <vt:lpstr>Wingdings</vt:lpstr>
      <vt:lpstr>Wingdings 3</vt:lpstr>
      <vt:lpstr>Ion</vt:lpstr>
      <vt:lpstr>Raspberry pi</vt:lpstr>
      <vt:lpstr>Představení</vt:lpstr>
      <vt:lpstr>Vlastnosti</vt:lpstr>
      <vt:lpstr>Využití</vt:lpstr>
      <vt:lpstr>Modely</vt:lpstr>
      <vt:lpstr>Operační systémy pro rasberry pi</vt:lpstr>
      <vt:lpstr>Programovací jazyky</vt:lpstr>
      <vt:lpstr>Raspberry pi 1 B</vt:lpstr>
      <vt:lpstr>Raspberry pi 2 b</vt:lpstr>
      <vt:lpstr>Raspberry pi 3b</vt:lpstr>
      <vt:lpstr>Raspberry pi 4B</vt:lpstr>
      <vt:lpstr>Raspberry pi 400</vt:lpstr>
      <vt:lpstr>Hraní na raspberry pi</vt:lpstr>
      <vt:lpstr>Minecraft Server</vt:lpstr>
      <vt:lpstr>Htpc</vt:lpstr>
      <vt:lpstr>Raspberry pi domácí automizace</vt:lpstr>
      <vt:lpstr>Zdroje</vt:lpstr>
      <vt:lpstr>citace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Rasberry pi</dc:title>
  <dc:creator>Formánek Richard</dc:creator>
  <cp:lastModifiedBy>Formánek Richard</cp:lastModifiedBy>
  <cp:revision>9</cp:revision>
  <dcterms:created xsi:type="dcterms:W3CDTF">2022-12-27T13:16:27Z</dcterms:created>
  <dcterms:modified xsi:type="dcterms:W3CDTF">2023-01-18T20:31:56Z</dcterms:modified>
</cp:coreProperties>
</file>